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6" r:id="rId10"/>
    <p:sldId id="267" r:id="rId11"/>
    <p:sldId id="270" r:id="rId12"/>
    <p:sldId id="28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81477" autoAdjust="0"/>
  </p:normalViewPr>
  <p:slideViewPr>
    <p:cSldViewPr>
      <p:cViewPr varScale="1">
        <p:scale>
          <a:sx n="94" d="100"/>
          <a:sy n="94" d="100"/>
        </p:scale>
        <p:origin x="169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87352-0FE2-4193-B0EF-175D93B33BB9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DC14-3591-4A50-AE1E-5FDAC7CDD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87352-0FE2-4193-B0EF-175D93B33BB9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DC14-3591-4A50-AE1E-5FDAC7CDD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87352-0FE2-4193-B0EF-175D93B33BB9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DC14-3591-4A50-AE1E-5FDAC7CDD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87352-0FE2-4193-B0EF-175D93B33BB9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DC14-3591-4A50-AE1E-5FDAC7CDD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87352-0FE2-4193-B0EF-175D93B33BB9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DC14-3591-4A50-AE1E-5FDAC7CDD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87352-0FE2-4193-B0EF-175D93B33BB9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DC14-3591-4A50-AE1E-5FDAC7CDD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87352-0FE2-4193-B0EF-175D93B33BB9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DC14-3591-4A50-AE1E-5FDAC7CDD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87352-0FE2-4193-B0EF-175D93B33BB9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DC14-3591-4A50-AE1E-5FDAC7CDD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87352-0FE2-4193-B0EF-175D93B33BB9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DC14-3591-4A50-AE1E-5FDAC7CDD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87352-0FE2-4193-B0EF-175D93B33BB9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DC14-3591-4A50-AE1E-5FDAC7CDD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87352-0FE2-4193-B0EF-175D93B33BB9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DC14-3591-4A50-AE1E-5FDAC7CDD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7352-0FE2-4193-B0EF-175D93B33BB9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BDC14-3591-4A50-AE1E-5FDAC7CDD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Риск-ориентированный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подход при осуществлении государственного надзора в области гражданской обороны</a:t>
            </a:r>
          </a:p>
        </p:txBody>
      </p:sp>
    </p:spTree>
  </p:cSld>
  <p:clrMapOvr>
    <a:masterClrMapping/>
  </p:clrMapOvr>
  <p:transition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9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1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390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Категория высокого риска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 периодичность плановых проверок: один раз в 2 года)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Категория</a:t>
                      </a:r>
                      <a:r>
                        <a:rPr lang="ru-RU" sz="1400" b="1" baseline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з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начительного риска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 периодичность плановых проверок: один раз в 3 года)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Категория низкого риска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(плановые проверки не проводятся)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31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Деятельность</a:t>
                      </a:r>
                      <a:r>
                        <a:rPr lang="ru-RU" sz="1400" b="0" kern="1200" baseline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рганизаций, </a:t>
                      </a: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эксплуатирующих</a:t>
                      </a:r>
                      <a:r>
                        <a:rPr lang="ru-RU" sz="1400" b="0" baseline="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критически важные объекты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Юридические лица и индивидуальные предприниматели, если эти юридические лица (их структурные подразделения) и индивидуальные предприниматели или находящиеся в их ведении организации и структурные подразделения этих организаций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включены (входят)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установленном порядке в состав сил функциональных подсистем единой государственной системы предупреждения и ликвидации чрезвычайных ситуаций.</a:t>
                      </a:r>
                      <a:b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endParaRPr lang="ru-RU" sz="14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Деятельность иных</a:t>
                      </a:r>
                      <a:r>
                        <a:rPr lang="ru-RU" sz="1400" b="1" kern="1200" baseline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организации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769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Деятельность</a:t>
                      </a:r>
                      <a:r>
                        <a:rPr lang="ru-RU" sz="1400" b="0" kern="1200" baseline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рганизаций, эксплуатирующих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потенциально опасные объекты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80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Деятельность уполномоченных организаций,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создающих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 установленном порядке функциональные подсистемы единой государственной системы предупреждения и ликвидации чрезвычайных ситуаций</a:t>
                      </a:r>
                      <a:b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endParaRPr lang="ru-RU" sz="14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971600" y="226445"/>
            <a:ext cx="8172400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Понижение  категории риска</a:t>
            </a:r>
            <a:r>
              <a:rPr lang="en-US" sz="2000" b="1" i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Деятельность юридических лиц и индивидуальных предпринимателей, подлежащая отнесению к категориям высокого, значительного и среднего риска,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подлежит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отнесению соответственно к категориям значительного, среднего и низкого риска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отсутствии вступившего в законную силу постановления суда о назначении административного наказания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юридическому лицу и (или) его должностным лицам, индивидуальному предпринимателю за совершение административного правонарушения,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предусмотренного </a:t>
            </a:r>
            <a:r>
              <a:rPr kumimoji="0" lang="ru-RU" b="1" i="0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статьями 20.5</a:t>
            </a:r>
            <a:r>
              <a:rPr kumimoji="0" lang="ru-RU" b="1" i="0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</a:t>
            </a:r>
            <a:r>
              <a:rPr kumimoji="0" lang="ru-RU" b="1" i="0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20.6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Кодекса Российской Федерации об административных правонарушениях и выявленного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последней плановой проверке.</a:t>
            </a:r>
            <a:endParaRPr kumimoji="0" lang="en-US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260648"/>
            <a:ext cx="8172400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 категории риска</a:t>
            </a:r>
            <a:r>
              <a:rPr lang="en-US" sz="2000" b="1" i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000" b="1" i="1" dirty="0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Деятельность юридических лиц и индивидуальных предпринимателей, подлежащая отнесению к категориям значительного, среднего и низкого риска,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подлежит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отнесению соответственно к категориям высокого, значительного и среднего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риска при наличии вступившего в законную силу постановления суда о назначении административного наказания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юридическому лицу и (или) его должностным лицам, индивидуальному предпринимателю за совершение административного правонарушения,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предусмотренного </a:t>
            </a:r>
            <a:r>
              <a:rPr kumimoji="0" lang="ru-RU" b="1" i="0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частью 1 статьи 19.4, частью 1 статьи 19.5, статьями 19.5.1, 19.6, 19.7 и 20.7</a:t>
            </a:r>
            <a:r>
              <a:rPr kumimoji="0" lang="ru-RU" b="0" i="0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Кодекса Российской Федерации об административных правонарушениях,</a:t>
            </a:r>
            <a:r>
              <a:rPr kumimoji="0" lang="ru-RU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выявленного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последней проверке.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8172400" cy="6525344"/>
          </a:xfrm>
        </p:spPr>
        <p:txBody>
          <a:bodyPr>
            <a:normAutofit/>
          </a:bodyPr>
          <a:lstStyle/>
          <a:p>
            <a:pPr indent="457200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учетом оценки вероятности несоблюдения юридическими лицами и индивидуальными предпринимателями установленных требований в области гражданской обороны и тяжести потенциальных негативных последствий возможного несоблюдения юридическими лицами и индивидуальными предпринимателями установленных требований в области гражданской обороны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юридических лиц и индивидуальных предпринимателей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подлежит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отнесению к следующим категориям риска:</a:t>
            </a:r>
            <a:b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категория высокого риска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категория значительного риска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категория среднего риска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категория низкого риска.</a:t>
            </a:r>
            <a:b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-2"/>
          <a:ext cx="9144000" cy="71274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40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Категория высокого риска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 периодичность плановых проверок: один раз в 2 года)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Категория</a:t>
                      </a:r>
                      <a:r>
                        <a:rPr lang="ru-RU" sz="1400" b="1" baseline="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з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начительного риска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 периодичность плановых проверок: один раз в 3 года)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Категория среднего риска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 периодичность плановых проверок: не чаще чем один раз в 5 лет)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Категория низкого риска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(плановые проверки не проводятся)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75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Деятельность</a:t>
                      </a:r>
                      <a:r>
                        <a:rPr lang="ru-RU" sz="1400" b="0" kern="1200" baseline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рганизаций, отнесенных в установленном порядке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r>
                        <a:rPr lang="ru-RU" sz="1400" b="1" kern="1200" baseline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категории особой важности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</a:t>
                      </a:r>
                      <a:r>
                        <a:rPr lang="ru-RU" sz="1400" b="0" kern="1200" baseline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гражданской обороне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Деятельность</a:t>
                      </a:r>
                      <a:r>
                        <a:rPr lang="ru-RU" sz="1400" b="0" kern="1200" baseline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рганизаций, отнесенных отнесенные в установленном порядке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 первой категории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</a:t>
                      </a:r>
                      <a:r>
                        <a:rPr lang="ru-RU" sz="1400" b="0" kern="1200" baseline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гражданской обороне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Деятельность</a:t>
                      </a:r>
                      <a:r>
                        <a:rPr lang="ru-RU" sz="1400" b="0" kern="1200" baseline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рганизаций, отнесенных в установленном порядке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 второй категории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</a:t>
                      </a:r>
                      <a:r>
                        <a:rPr lang="ru-RU" sz="1400" b="0" kern="1200" baseline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гражданской обороне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Деятельность иных</a:t>
                      </a:r>
                      <a:r>
                        <a:rPr lang="ru-RU" sz="1400" b="1" kern="1200" baseline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организации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99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Деятельность</a:t>
                      </a:r>
                      <a:r>
                        <a:rPr lang="ru-RU" sz="1400" b="0" kern="1200" baseline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рганизаций 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оборонно-промышленного комплекса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Деятельность</a:t>
                      </a:r>
                      <a:r>
                        <a:rPr lang="ru-RU" sz="1400" b="0" kern="1200" baseline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рганизаций, </a:t>
                      </a: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имеющих на своем балансе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защитные</a:t>
                      </a:r>
                      <a:r>
                        <a:rPr lang="ru-RU" sz="1400" b="1" baseline="0" dirty="0">
                          <a:latin typeface="Times New Roman"/>
                          <a:ea typeface="Calibri"/>
                          <a:cs typeface="Times New Roman"/>
                        </a:rPr>
                        <a:t> сооружения гражданской обороны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7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Деятельность</a:t>
                      </a:r>
                      <a:r>
                        <a:rPr lang="ru-RU" sz="1400" b="0" kern="1200" baseline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рганизаций, </a:t>
                      </a:r>
                      <a:r>
                        <a:rPr lang="ru-RU" sz="1400" b="0" dirty="0">
                          <a:latin typeface="Times New Roman"/>
                          <a:ea typeface="Calibri"/>
                          <a:cs typeface="Times New Roman"/>
                        </a:rPr>
                        <a:t>эксплуатирующих</a:t>
                      </a:r>
                      <a:r>
                        <a:rPr lang="ru-RU" sz="1400" b="0" baseline="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критически важные объекты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24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Деятельность</a:t>
                      </a:r>
                      <a:r>
                        <a:rPr lang="ru-RU" sz="1400" b="0" kern="1200" baseline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рганизаций, эксплуатирующих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потенциально опасные объекты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404664"/>
            <a:ext cx="79563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Организации, отнесенные в установленном порядке к категории по гражданской обороне –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это организации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зависимости от оборонного и экономического значения, имеющие мобилизационные задания (заказы) и (или) представляющие высокую степень потенциальной опасности возникновения чрезвычайных ситуаций в военное и мирное время, а также уникальные в историко-культурном отношении объекты.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</a:p>
          <a:p>
            <a:pPr indent="457200" algn="just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Постановлением Правительства Российской Федерации от 16 августа 2016 года № 804 «Об утверждении Правил отнесения организаций к категориям по гражданской обороне в зависимости от роли в экономике государства или влияния на безопасность населения» определены правила отнесения организация к категориям по гражданской обороне.</a:t>
            </a:r>
          </a:p>
          <a:p>
            <a:pPr algn="ctr">
              <a:defRPr/>
            </a:pPr>
            <a:endParaRPr lang="ru-RU" b="1" dirty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3645024"/>
            <a:ext cx="83884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Организации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оборонно-промышленного комплекса –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это организации,  включенные в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перечень организаций, включенных в сводный реестр организаций оборонно-промышленного комплекса в соответствии с  приказом Министерства промышленности и торговли Российской Федерации.</a:t>
            </a:r>
          </a:p>
          <a:p>
            <a:pPr algn="ctr">
              <a:defRPr/>
            </a:pPr>
            <a:endParaRPr lang="ru-RU" b="1" dirty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 flipV="1">
            <a:off x="971600" y="220028"/>
            <a:ext cx="8172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Организации, эксплуатирующие</a:t>
            </a:r>
            <a:r>
              <a:rPr lang="ru-RU" b="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критически важные объекты–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это организации, эксплуатирующие объекты,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нарушение или прекращение функционирования которых приведет к потере управления экономикой Российской Федерации, субъекта Российской Федерации или административно-территориальной единицы субъекта Российской Федерации, ее необратимому негативному изменению (разрушению), либо существенному снижению безопасности жизнедеятельности населения. </a:t>
            </a:r>
          </a:p>
          <a:p>
            <a:pPr indent="457200" algn="just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Перечень критически важных объектов определен Распоряжением Правительства Российской Федерации от 23.03.2006 № 411-рс «Об утверждении Перечня критически важных объектов Российской Федерации» (гриф секретно). </a:t>
            </a:r>
            <a:endParaRPr lang="ru-RU" b="1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899592" y="3051184"/>
            <a:ext cx="82444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Организации, эксплуатирующие</a:t>
            </a:r>
            <a:r>
              <a:rPr lang="ru-RU" b="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потенциально опасные объекты –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это организации, эксплуатирующие объекты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на которых расположены здания и сооружения повышенного уровня ответственности, либо объект, на котором возможно одновременное пребывание более пяти тысяч человек.</a:t>
            </a:r>
          </a:p>
          <a:p>
            <a:pPr indent="457200" algn="just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 зданиям и сооружениям повышенного уровня ответственности  в соответствии с пунктом 8 статьи 4 Федерального закона от 30.12.2009 №384-ФЗ «Технический регламент о безопасности зданий и сооружений» относятся здания и сооружения, отнесенные в соответствии с Градостроительным кодексом Российской Федерации к особо опасным, технически сложным или уникальным объектам. </a:t>
            </a:r>
            <a:endParaRPr lang="ru-RU" b="1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971600" y="278650"/>
            <a:ext cx="8172400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Понижение  категории риска</a:t>
            </a:r>
            <a:r>
              <a:rPr lang="en-US" sz="2000" b="1" i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Деятельность юридических лиц и индивидуальных предпринимателей, подлежащая отнесению к категориям высокого, значительного и среднего риска,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подлежит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отнесению соответственно к категориям значительного, среднего и низкого риска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отсутствии вступившего в законную силу постановления суда о назначении административного наказания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юридическому лицу и (или) его должностным лицам, индивидуальному предпринимателю за совершение административного правонарушения,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предусмотренного </a:t>
            </a:r>
            <a:r>
              <a:rPr kumimoji="0" lang="ru-RU" b="1" i="0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статьей 20.7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Кодекса Российской Федерации об административных правонарушениях и выявленного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последней плановой проверке.</a:t>
            </a:r>
            <a:endParaRPr kumimoji="0" lang="en-US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260648"/>
            <a:ext cx="8172400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 категории риска</a:t>
            </a:r>
            <a:r>
              <a:rPr lang="en-US" sz="2000" b="1" i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000" b="1" i="1" dirty="0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Деятельность юридических лиц и индивидуальных предпринимателей, подлежащая отнесению к категориям значительного, среднего и низкого риска,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подлежит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отнесению соответственно к категориям высокого, значительного и среднего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риска при наличии вступившего в законную силу постановления суда о назначении административного наказания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юридическому лицу и (или) его должностным лицам, индивидуальному предпринимателю за совершение административного правонарушения,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предусмотренного </a:t>
            </a:r>
            <a:r>
              <a:rPr kumimoji="0" lang="ru-RU" b="1" i="0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частью 1 статьи 19.4, частью 1 статьи 19.5, статьями 19.5.1, 19.6, 19.7 и 20.7</a:t>
            </a:r>
            <a:r>
              <a:rPr kumimoji="0" lang="ru-RU" b="0" i="0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Кодекса Российской Федерации об административных правонарушениях,</a:t>
            </a:r>
            <a:r>
              <a:rPr kumimoji="0" lang="ru-RU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выявленного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последней проверке.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Риск-ориентированный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подход при осуществлении федерального государственного надзора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области защиты населения и территорий от чрезвычайных ситуаций природного и техногенного характера</a:t>
            </a:r>
          </a:p>
        </p:txBody>
      </p:sp>
    </p:spTree>
  </p:cSld>
  <p:clrMapOvr>
    <a:masterClrMapping/>
  </p:clrMapOvr>
  <p:transition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8172400" cy="6858000"/>
          </a:xfrm>
        </p:spPr>
        <p:txBody>
          <a:bodyPr>
            <a:normAutofit/>
          </a:bodyPr>
          <a:lstStyle/>
          <a:p>
            <a:pPr indent="457200"/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С учетом оценки вероятности несоблюдения юридическими лицами и индивидуальными предпринимателями обязательных требований и тяжести потенциальных негативных последствий возможного несоблюдения юридическими лицами и индивидуальными предпринимателями обязательных требований </a:t>
            </a: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юридических лиц и индивидуальных предпринимателей</a:t>
            </a: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подлежит 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отнесению к следующим категориям риска:</a:t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категория высокого риска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категория значительного риска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категория низкого риска.</a:t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1057</Words>
  <Application>Microsoft Office PowerPoint</Application>
  <PresentationFormat>Экран (4:3)</PresentationFormat>
  <Paragraphs>50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Риск-ориентированный подход при осуществлении государственного надзора в области гражданской обороны</vt:lpstr>
      <vt:lpstr>С учетом оценки вероятности несоблюдения юридическими лицами и индивидуальными предпринимателями установленных требований в области гражданской обороны и тяжести потенциальных негативных последствий возможного несоблюдения юридическими лицами и индивидуальными предпринимателями установленных требований в области гражданской обороны деятельность юридических лиц и индивидуальных предпринимателей подлежит отнесению к следующим категориям риска:  категория высокого риска;  категория значительного риска;  категория среднего риска;  категория низкого риска.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 С учетом оценки вероятности несоблюдения юридическими лицами и индивидуальными предпринимателями обязательных требований и тяжести потенциальных негативных последствий возможного несоблюдения юридическими лицами и индивидуальными предпринимателями обязательных требований деятельность юридических лиц и индивидуальных предпринимателей подлежит отнесению к следующим категориям риска:  категория высокого риска;  категория значительного риска;  категория низкого риска.   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Риск-ориентированный подход при государственном надзоре в области гражданской обороны</dc:title>
  <dc:creator>Пользователь</dc:creator>
  <cp:lastModifiedBy>Пользователь</cp:lastModifiedBy>
  <cp:revision>57</cp:revision>
  <dcterms:created xsi:type="dcterms:W3CDTF">2017-11-14T10:18:30Z</dcterms:created>
  <dcterms:modified xsi:type="dcterms:W3CDTF">2020-03-10T08:44:47Z</dcterms:modified>
</cp:coreProperties>
</file>